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ppt/notesSlides/notesSlide32.xml" ContentType="application/vnd.openxmlformats-officedocument.presentationml.notesSlide+xml"/>
  <Override PartName="/ppt/tags/tag32.xml" ContentType="application/vnd.openxmlformats-officedocument.presentationml.tags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notesSlides/notesSlide34.xml" ContentType="application/vnd.openxmlformats-officedocument.presentationml.notesSlide+xml"/>
  <Override PartName="/ppt/tags/tag34.xml" ContentType="application/vnd.openxmlformats-officedocument.presentationml.tags+xml"/>
  <Override PartName="/ppt/notesSlides/notesSlide35.xml" ContentType="application/vnd.openxmlformats-officedocument.presentationml.notesSlide+xml"/>
  <Override PartName="/ppt/tags/tag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4" r:id="rId2"/>
    <p:sldMasterId id="2147483668" r:id="rId3"/>
    <p:sldMasterId id="2147483657" r:id="rId4"/>
  </p:sldMasterIdLst>
  <p:notesMasterIdLst>
    <p:notesMasterId r:id="rId71"/>
  </p:notesMasterIdLst>
  <p:handoutMasterIdLst>
    <p:handoutMasterId r:id="rId72"/>
  </p:handoutMasterIdLst>
  <p:sldIdLst>
    <p:sldId id="265" r:id="rId5"/>
    <p:sldId id="476" r:id="rId6"/>
    <p:sldId id="478" r:id="rId7"/>
    <p:sldId id="477" r:id="rId8"/>
    <p:sldId id="479" r:id="rId9"/>
    <p:sldId id="480" r:id="rId10"/>
    <p:sldId id="482" r:id="rId11"/>
    <p:sldId id="483" r:id="rId12"/>
    <p:sldId id="484" r:id="rId13"/>
    <p:sldId id="485" r:id="rId14"/>
    <p:sldId id="486" r:id="rId15"/>
    <p:sldId id="487" r:id="rId16"/>
    <p:sldId id="488" r:id="rId17"/>
    <p:sldId id="489" r:id="rId18"/>
    <p:sldId id="491" r:id="rId19"/>
    <p:sldId id="492" r:id="rId20"/>
    <p:sldId id="493" r:id="rId21"/>
    <p:sldId id="490" r:id="rId22"/>
    <p:sldId id="494" r:id="rId23"/>
    <p:sldId id="495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4" r:id="rId32"/>
    <p:sldId id="534" r:id="rId33"/>
    <p:sldId id="503" r:id="rId34"/>
    <p:sldId id="552" r:id="rId35"/>
    <p:sldId id="505" r:id="rId36"/>
    <p:sldId id="506" r:id="rId37"/>
    <p:sldId id="557" r:id="rId38"/>
    <p:sldId id="507" r:id="rId39"/>
    <p:sldId id="508" r:id="rId40"/>
    <p:sldId id="509" r:id="rId41"/>
    <p:sldId id="558" r:id="rId42"/>
    <p:sldId id="510" r:id="rId43"/>
    <p:sldId id="553" r:id="rId44"/>
    <p:sldId id="511" r:id="rId45"/>
    <p:sldId id="512" r:id="rId46"/>
    <p:sldId id="513" r:id="rId47"/>
    <p:sldId id="514" r:id="rId48"/>
    <p:sldId id="554" r:id="rId49"/>
    <p:sldId id="537" r:id="rId50"/>
    <p:sldId id="515" r:id="rId51"/>
    <p:sldId id="532" r:id="rId52"/>
    <p:sldId id="517" r:id="rId53"/>
    <p:sldId id="556" r:id="rId54"/>
    <p:sldId id="531" r:id="rId55"/>
    <p:sldId id="555" r:id="rId56"/>
    <p:sldId id="551" r:id="rId57"/>
    <p:sldId id="538" r:id="rId58"/>
    <p:sldId id="539" r:id="rId59"/>
    <p:sldId id="540" r:id="rId60"/>
    <p:sldId id="541" r:id="rId61"/>
    <p:sldId id="542" r:id="rId62"/>
    <p:sldId id="543" r:id="rId63"/>
    <p:sldId id="544" r:id="rId64"/>
    <p:sldId id="545" r:id="rId65"/>
    <p:sldId id="546" r:id="rId66"/>
    <p:sldId id="547" r:id="rId67"/>
    <p:sldId id="548" r:id="rId68"/>
    <p:sldId id="549" r:id="rId69"/>
    <p:sldId id="550" r:id="rId70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73"/>
      <p:bold r:id="rId74"/>
      <p:italic r:id="rId75"/>
      <p:boldItalic r:id="rId76"/>
    </p:embeddedFont>
    <p:embeddedFont>
      <p:font typeface="Roboto" pitchFamily="2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84255" autoAdjust="0"/>
  </p:normalViewPr>
  <p:slideViewPr>
    <p:cSldViewPr>
      <p:cViewPr varScale="1">
        <p:scale>
          <a:sx n="76" d="100"/>
          <a:sy n="76" d="100"/>
        </p:scale>
        <p:origin x="2093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8379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5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handoutMaster" Target="handoutMasters/handoutMaster1.xml"/><Relationship Id="rId80" Type="http://schemas.openxmlformats.org/officeDocument/2006/relationships/font" Target="fonts/font8.fntdata"/><Relationship Id="rId85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3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4.fntdata"/><Relationship Id="rId7" Type="http://schemas.openxmlformats.org/officeDocument/2006/relationships/slide" Target="slides/slide3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2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3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4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5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81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4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19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88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5232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299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64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78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60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96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58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1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0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424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463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410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370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78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4101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331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649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027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975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05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7875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981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3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61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742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28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079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1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62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83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50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4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38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5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44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11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1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1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Going Live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4,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cdn.meme.am/instances/6442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990599"/>
            <a:ext cx="6400800" cy="517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4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Intro to Console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http://cdn.osxdaily.com/wp-content/uploads/2013/02/better-looking-terminal-mac-os-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47004"/>
            <a:ext cx="7620000" cy="546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1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&lt;title&gt; Intro to HTML &lt;/title&gt;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s://upload.wikimedia.org/wikipedia/commons/thumb/6/61/HTML5_logo_and_wordmark.svg/2000px-HTML5_logo_and_wordmark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1367"/>
            <a:ext cx="4101965" cy="410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99lime.com/_bak/topics/you-only-need-10-tags/assets/example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364" y="940553"/>
            <a:ext cx="4776296" cy="414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-1" y="5293306"/>
            <a:ext cx="9155741" cy="1056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3842" y="53340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HTML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one of the three base languages behind </a:t>
            </a:r>
            <a:r>
              <a:rPr lang="en-US" sz="2000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 single website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defines all of the basic content and a 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bit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of formatting.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9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Pushing and Pulling to GitHub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864932"/>
            <a:ext cx="9144000" cy="152084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3082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278" y="122320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56" y="1221195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html fi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634" y="122119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cdn.tutsplus.com/net/uploads/2013/08/github-collab-retina-preview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34" y="855284"/>
            <a:ext cx="1511559" cy="151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Elbow Connector 38"/>
          <p:cNvCxnSpPr>
            <a:stCxn id="34" idx="2"/>
          </p:cNvCxnSpPr>
          <p:nvPr/>
        </p:nvCxnSpPr>
        <p:spPr>
          <a:xfrm rot="5400000">
            <a:off x="1596343" y="2007502"/>
            <a:ext cx="873518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418356" y="86775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38132" y="86493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18862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74048" y="871893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4" name="Elbow Connector 43"/>
          <p:cNvCxnSpPr>
            <a:endCxn id="35" idx="2"/>
          </p:cNvCxnSpPr>
          <p:nvPr/>
        </p:nvCxnSpPr>
        <p:spPr>
          <a:xfrm flipV="1">
            <a:off x="1492186" y="2104038"/>
            <a:ext cx="2217510" cy="1238117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563804" y="2546408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88153" y="29621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Elbow Connector 46"/>
          <p:cNvCxnSpPr/>
          <p:nvPr/>
        </p:nvCxnSpPr>
        <p:spPr>
          <a:xfrm rot="5400000">
            <a:off x="843226" y="2749121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/>
          <p:nvPr/>
        </p:nvCxnSpPr>
        <p:spPr>
          <a:xfrm flipV="1">
            <a:off x="1563804" y="2086394"/>
            <a:ext cx="3152259" cy="2602432"/>
          </a:xfrm>
          <a:prstGeom prst="bentConnector3">
            <a:avLst>
              <a:gd name="adj1" fmla="val 100361"/>
            </a:avLst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42617" y="4818240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563804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Elbow Connector 50"/>
          <p:cNvCxnSpPr/>
          <p:nvPr/>
        </p:nvCxnSpPr>
        <p:spPr>
          <a:xfrm rot="10800000" flipV="1">
            <a:off x="1505874" y="2214935"/>
            <a:ext cx="3653905" cy="3479415"/>
          </a:xfrm>
          <a:prstGeom prst="bentConnector3">
            <a:avLst>
              <a:gd name="adj1" fmla="val -398"/>
            </a:avLst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37222" y="5325806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3" name="Elbow Connector 52"/>
          <p:cNvCxnSpPr>
            <a:endCxn id="37" idx="2"/>
          </p:cNvCxnSpPr>
          <p:nvPr/>
        </p:nvCxnSpPr>
        <p:spPr>
          <a:xfrm flipV="1">
            <a:off x="1563804" y="2102029"/>
            <a:ext cx="4417248" cy="3935272"/>
          </a:xfrm>
          <a:prstGeom prst="bentConnector2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861834" y="574456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Push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571557" y="1442919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GitHub Branch</a:t>
            </a:r>
            <a:endParaRPr 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8" y="2605319"/>
            <a:ext cx="1271352" cy="105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http://showbizgeek.com/wp-content/uploads/2013/09/Screen-Shot-2013-09-12-at-13.00.23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71" y="3793644"/>
            <a:ext cx="904753" cy="1109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 descr="http://www.50img.com/wp-content/uploads/2016/04/6358493125468533551700185372_8-kobe-bryant-legacy-reasons-why-kobe-bryant-should-retire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9" r="27629"/>
          <a:stretch/>
        </p:blipFill>
        <p:spPr bwMode="auto">
          <a:xfrm>
            <a:off x="440895" y="5134542"/>
            <a:ext cx="897769" cy="11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9" name="Elbow Connector 58"/>
          <p:cNvCxnSpPr/>
          <p:nvPr/>
        </p:nvCxnSpPr>
        <p:spPr>
          <a:xfrm rot="5400000">
            <a:off x="2201119" y="2772717"/>
            <a:ext cx="2379753" cy="1081832"/>
          </a:xfrm>
          <a:prstGeom prst="bentConnector2">
            <a:avLst/>
          </a:prstGeom>
          <a:ln w="666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921699" y="4085073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Code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7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Syntax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CSS works by hooking onto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selectors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added into HTML using “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classes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identifiers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Once hooked, we apply </a:t>
            </a:r>
            <a:r>
              <a:rPr lang="en-US" sz="2000" b="1" smtClean="0">
                <a:latin typeface="Arial" panose="020B0604020202020204" pitchFamily="34" charset="0"/>
                <a:cs typeface="Arial" panose="020B0604020202020204" pitchFamily="34" charset="0"/>
              </a:rPr>
              <a:t>styles </a:t>
            </a:r>
            <a:r>
              <a:rPr lang="en-US" sz="2000" smtClean="0">
                <a:latin typeface="Arial" panose="020B0604020202020204" pitchFamily="34" charset="0"/>
                <a:cs typeface="Arial" panose="020B0604020202020204" pitchFamily="34" charset="0"/>
              </a:rPr>
              <a:t>to those HTML elements using css .</a:t>
            </a:r>
          </a:p>
          <a:p>
            <a:endParaRPr lang="en-US" sz="20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82" y="2629938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9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Concept of “Flow”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s://css-tricks.com/wp-content/csstricks-uploads/web-text-wr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726345"/>
            <a:ext cx="7386507" cy="369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 HTML/CSS, (by default) every element displayed is governed by a concept called “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HTML elements force their adjacent elements to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flow around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them.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5355948"/>
            <a:ext cx="8610599" cy="104430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Box Model wraps every CSS element in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padding, border, and margin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– allowing micro changes of spacing. 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https://sarahnottcomputing.files.wordpress.com/2013/11/box-mode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61" y="783753"/>
            <a:ext cx="5340339" cy="450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5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CSS Positioning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304800" y="5549738"/>
            <a:ext cx="8610599" cy="85051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Through CSS positioning (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static, relative, fixed, absolute)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can orient our html elements in relation to space.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264" y="783753"/>
            <a:ext cx="5695950" cy="4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70704"/>
            <a:ext cx="4562475" cy="1285875"/>
          </a:xfrm>
          <a:prstGeom prst="rect">
            <a:avLst/>
          </a:prstGeom>
        </p:spPr>
      </p:pic>
      <p:pic>
        <p:nvPicPr>
          <p:cNvPr id="10" name="Picture 4" descr="w3schools log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/>
          <a:stretch/>
        </p:blipFill>
        <p:spPr bwMode="auto">
          <a:xfrm>
            <a:off x="0" y="701798"/>
            <a:ext cx="44005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tentacu.files.wordpress.com/2015/03/mdn_logo-wordmark-full_colo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0509" y="4827157"/>
            <a:ext cx="5565775" cy="1391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lmsotfy.com/s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84" y="1425553"/>
            <a:ext cx="5715000" cy="170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1655" y="3908266"/>
            <a:ext cx="1971675" cy="4286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6079" y="2479422"/>
            <a:ext cx="1438275" cy="5048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8"/>
          <a:srcRect t="5662"/>
          <a:stretch/>
        </p:blipFill>
        <p:spPr>
          <a:xfrm>
            <a:off x="7467600" y="914400"/>
            <a:ext cx="1343025" cy="7997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1950" y="857946"/>
            <a:ext cx="2781300" cy="628650"/>
          </a:xfrm>
          <a:prstGeom prst="rect">
            <a:avLst/>
          </a:prstGeom>
        </p:spPr>
      </p:pic>
      <p:pic>
        <p:nvPicPr>
          <p:cNvPr id="17" name="Picture 8" descr="http://incomebooster.org/wp-content/uploads/2011/08/SmashingMagazine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4635212"/>
            <a:ext cx="1943100" cy="166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81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Questions / Issues?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4" descr="What's Troubling You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67" y="1017280"/>
            <a:ext cx="8465755" cy="484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47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Check-Up Session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1676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How’s it going?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0480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After 1 week of Bootcamp, how are you holding up?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58745" y="36576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feedback do you have so far? 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19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Double 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69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7164" b="67431"/>
          <a:stretch/>
        </p:blipFill>
        <p:spPr>
          <a:xfrm>
            <a:off x="215879" y="2956738"/>
            <a:ext cx="8305800" cy="8186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-730" t="-2824" r="24818" b="78202"/>
          <a:stretch/>
        </p:blipFill>
        <p:spPr>
          <a:xfrm>
            <a:off x="762000" y="2169883"/>
            <a:ext cx="7924800" cy="8607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7" y="817648"/>
            <a:ext cx="5838825" cy="1314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196" y="5644904"/>
            <a:ext cx="6324600" cy="6712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0768" y="3857102"/>
            <a:ext cx="4524375" cy="8191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4637922"/>
            <a:ext cx="8839200" cy="96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6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4" descr="http://www.hackerchick.com/wp-content/uploads/2010/05/201005WordPressDesignDivLayou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86894"/>
            <a:ext cx="5943599" cy="446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hape 70"/>
          <p:cNvSpPr txBox="1">
            <a:spLocks/>
          </p:cNvSpPr>
          <p:nvPr/>
        </p:nvSpPr>
        <p:spPr>
          <a:xfrm>
            <a:off x="304800" y="5314083"/>
            <a:ext cx="8610599" cy="100211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Fundamentally, all web layouts are composed of containers, traditionally called “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30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52814"/>
            <a:ext cx="8380953" cy="38862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4787542"/>
            <a:ext cx="8610599" cy="165013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HTML5 introduced the concept of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“semantic layouts”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meaning “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” could be given more “meaningful names.”</a:t>
            </a:r>
          </a:p>
          <a:p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 theory, this helps with organization and search engine optimization.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6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0"/>
          <p:cNvSpPr txBox="1">
            <a:spLocks/>
          </p:cNvSpPr>
          <p:nvPr/>
        </p:nvSpPr>
        <p:spPr>
          <a:xfrm>
            <a:off x="6262733" y="747991"/>
            <a:ext cx="2772410" cy="5495936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said… many (if not most) websites, seem to still be using basic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divs.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reasons for this that we’ll showcase in later sections.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it’s possible to include “semantics” by using id names and classes.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734487"/>
            <a:ext cx="5791200" cy="550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8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Sections,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Navs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800" y="5029199"/>
            <a:ext cx="8730343" cy="121472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Bottom line: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Follow your homework’s instructions. But when you get out in the “real world”, follow the convention of where you work!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6800" y="762000"/>
            <a:ext cx="3886200" cy="411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08744" y="2186382"/>
            <a:ext cx="145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div?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800" y="2191462"/>
            <a:ext cx="27879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Section?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6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vs. IDs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s://css-tricks.com/wp-content/csstricks-uploads/barcode-serialnumb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95374"/>
            <a:ext cx="839724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hape 70"/>
          <p:cNvSpPr txBox="1">
            <a:spLocks/>
          </p:cNvSpPr>
          <p:nvPr/>
        </p:nvSpPr>
        <p:spPr>
          <a:xfrm>
            <a:off x="304800" y="3845854"/>
            <a:ext cx="8610599" cy="2591822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When choosing between a CSS ID and a CSS Class follow the convention: </a:t>
            </a:r>
          </a:p>
          <a:p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(.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classname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to be used if the same style will be used on multiple HTML elements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IDs (#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idname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are to be used if a style is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unique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to that HTML element.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964655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Classes = Barcode (all IPod)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76800" y="984958"/>
            <a:ext cx="389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IDs = Serial Number (unique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Ipod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48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98052"/>
            <a:ext cx="5715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Developer Tools (Inspector)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199" y="828115"/>
            <a:ext cx="3352801" cy="5093347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GDT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is one of the most frequent tools you will use in web dev.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It allows you to truly, debug your web designs.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Start using it!</a:t>
            </a: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954453"/>
            <a:ext cx="4961714" cy="496700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69675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Using Chrome Inspector you can readily edit any webpage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(your own or otherwise) to see the immediate impact of HTML or CSS changes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Modifying Sites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6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(Google Developer Tools)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7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pic>
        <p:nvPicPr>
          <p:cNvPr id="4" name="Picture 2" descr="http://static1.gamespot.com/uploads/original/255/2550934/2810668-4705265834-mind-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43" y="783753"/>
            <a:ext cx="7425512" cy="494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04800" y="5821162"/>
            <a:ext cx="8610599" cy="46718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Seriously, mind-blown.</a:t>
            </a: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00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15 minutes, take a website that you commonly use (Amazon, Google, Huff Po, etc.) and heavily modify it using the Google Developer Tools.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Send a screenshot to the class’ slack profile when you’re done.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35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For the next 10 minutes, take any site that you’ve been working on in-class or for homework, and utilize Google Developer Tools to help you “test changes”.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sure to at least modify: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Content (Change words)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Resets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Loading Multiple CSS Files ***(Very Important!!!)***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96" y="762000"/>
            <a:ext cx="8545215" cy="3141803"/>
          </a:xfrm>
          <a:prstGeom prst="rect">
            <a:avLst/>
          </a:prstGeom>
        </p:spPr>
      </p:pic>
      <p:sp>
        <p:nvSpPr>
          <p:cNvPr id="5" name="Shape 70"/>
          <p:cNvSpPr txBox="1">
            <a:spLocks/>
          </p:cNvSpPr>
          <p:nvPr/>
        </p:nvSpPr>
        <p:spPr>
          <a:xfrm>
            <a:off x="321547" y="3977290"/>
            <a:ext cx="8555263" cy="227111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powerful aspects of CSS is the ability to deploy multiple CSS files simultaneously.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This allows developers the ability to create complex designs – made up of multiple design elements.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Just remember  the loading </a:t>
            </a:r>
            <a:r>
              <a:rPr lang="en-US" sz="18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order matters!!!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(1-3_CSSFiles.html | 1-MultipleCSS)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7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Browser?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457200" y="1600200"/>
            <a:ext cx="8229600" cy="3505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By a show of hands…</a:t>
            </a:r>
          </a:p>
          <a:p>
            <a:r>
              <a:rPr lang="en-US" sz="42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Which browser do you use?</a:t>
            </a:r>
            <a:endParaRPr lang="en-US" sz="42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Battle of the Browsers</a:t>
            </a:r>
            <a:endParaRPr lang="en-US" dirty="0"/>
          </a:p>
        </p:txBody>
      </p:sp>
      <p:pic>
        <p:nvPicPr>
          <p:cNvPr id="6" name="Picture 2" descr="http://www.blackbaudknowhow.com/wp-content/uploads/2012/11/Web-Browser-W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3207"/>
            <a:ext cx="38100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4343400" y="1307708"/>
            <a:ext cx="4702174" cy="4114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Under-the hood there are often significant differences between how browsers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render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webpages.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These differences in rendering agents can mean HTML/CSS gets displayed differently in each.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As designers/developers, creating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cross-browser compatible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websites is critical.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33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Reset.css (or Normalize.css)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783753"/>
            <a:ext cx="6867525" cy="36731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>
            <a:spLocks/>
          </p:cNvSpPr>
          <p:nvPr/>
        </p:nvSpPr>
        <p:spPr>
          <a:xfrm>
            <a:off x="152399" y="4586812"/>
            <a:ext cx="8882743" cy="181344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Reset.css ensures that all browser-specific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has been reset, so it appears the same in all browsers.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you will have to re-style everything yourself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6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(Example.html | 2-ResetCSS)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12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0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6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Things I’ve noticed people doing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incredibly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well:</a:t>
            </a:r>
          </a:p>
          <a:p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of you are handling an enormous volume of information.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All of you are asking the right questions…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Noticing the right details…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Helping others…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And, most importantly, you are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figuring out things on your own. </a:t>
            </a:r>
          </a:p>
        </p:txBody>
      </p:sp>
    </p:spTree>
    <p:extLst>
      <p:ext uri="{BB962C8B-B14F-4D97-AF65-F5344CB8AC3E}">
        <p14:creationId xmlns:p14="http://schemas.microsoft.com/office/powerpoint/2010/main" val="273887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CSS Resets Matter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495800" y="1307708"/>
            <a:ext cx="4549774" cy="38099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important for creating browser-compatible websites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an example of using someone else’s CSS in </a:t>
            </a:r>
            <a:r>
              <a:rPr lang="en-US" sz="2200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your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website!!!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It’s a common Front-End Developer Interview question.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.meme.am/instances/520728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261185"/>
            <a:ext cx="3856523" cy="385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495800" y="2438400"/>
            <a:ext cx="44196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74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Follow the instructions given via slack to incorporate a reset.css file into a basic HTML file.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 the impact the reset file makes after its inclusion.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94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the Web with </a:t>
            </a:r>
            <a:r>
              <a:rPr lang="en-US" dirty="0" err="1" smtClean="0"/>
              <a:t>Heroku</a:t>
            </a:r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1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Internet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5518076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deep and complex diagram above on how the internet works.</a:t>
            </a:r>
          </a:p>
        </p:txBody>
      </p:sp>
      <p:pic>
        <p:nvPicPr>
          <p:cNvPr id="10" name="Picture 2" descr="http://38.media.tumblr.com/tumblr_mdj8owapXu1ra8cp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392" y="945360"/>
            <a:ext cx="7812422" cy="428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20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World Will See Our Greatness!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5233834"/>
            <a:ext cx="8610599" cy="65412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provides a cloud application hosting platform –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which means we can </a:t>
            </a: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our websites and applications onto their servers for the world to see. 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4" descr="https://d3k90kvix375hb.cloudfront.net/assets/heroku-og-cad174838a49b266550809e29026ec9bc18e056dae8f9cf523ea4237379691f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50" y="857250"/>
            <a:ext cx="8088923" cy="424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Together Now…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all login to </a:t>
            </a:r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4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36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Deployment)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38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Deploying Static Websites to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104205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Basic Steps:</a:t>
            </a:r>
            <a:endParaRPr lang="en-US" sz="20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Go to folder you want to host (must be .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enabled)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composer.json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and include an empty bracket {}.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a file called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index.php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with the following inside: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login (for windows users, remember the workaround!)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remote –v 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create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remote –v</a:t>
            </a: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Run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push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master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200400"/>
            <a:ext cx="82867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1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4901055" y="2819400"/>
            <a:ext cx="4118848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Step-by-step guide on creating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Deployments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90600"/>
            <a:ext cx="4596255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newfangled website and deploy it to the cloud. Setup your own instance of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deploy one of your HTML creations to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Additional instructions to be sent via Slack.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71800" y="12482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8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Things…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8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Through Frustration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Keep Practicing! </a:t>
            </a:r>
          </a:p>
          <a:p>
            <a:r>
              <a:rPr lang="en-US" sz="35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It gets better.</a:t>
            </a:r>
            <a:endParaRPr lang="en-US" sz="35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6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52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1 - Help?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MATERIAL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7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Back to </a:t>
            </a:r>
            <a:r>
              <a:rPr lang="en-US" dirty="0" err="1" smtClean="0"/>
              <a:t>Git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5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1152801"/>
            <a:ext cx="499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OMG. I HAZ THE GREATEST HTML IDEA!!!!!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2514600" y="1642441"/>
            <a:ext cx="3801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SpongeSite.com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13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3175" y="4516971"/>
            <a:ext cx="528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idea is dumb. We should call it…</a:t>
            </a: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43175" y="5074930"/>
            <a:ext cx="4211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PrincezzzSite.com</a:t>
            </a:r>
            <a:endParaRPr lang="en-US" sz="36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9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 Project</a:t>
            </a:r>
            <a:endParaRPr lang="en-US" dirty="0"/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/>
          <p:nvPr/>
        </p:nvCxnSpPr>
        <p:spPr>
          <a:xfrm flipV="1">
            <a:off x="2057400" y="1499176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896992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543175" y="1222177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085975" y="4746999"/>
            <a:ext cx="457200" cy="3279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67000" y="4441534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Programming Away…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700224"/>
            <a:ext cx="25146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 flipV="1">
            <a:off x="4209016" y="2154292"/>
            <a:ext cx="2125109" cy="1115538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209016" y="3315593"/>
            <a:ext cx="2125109" cy="1641931"/>
          </a:xfrm>
          <a:prstGeom prst="straightConnector1">
            <a:avLst/>
          </a:prstGeom>
          <a:ln w="666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57400" y="2925625"/>
            <a:ext cx="3962400" cy="774599"/>
          </a:xfrm>
          <a:prstGeom prst="rect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86000" y="2925625"/>
            <a:ext cx="373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 they have two completely </a:t>
            </a:r>
            <a:r>
              <a:rPr lang="en-US" b="1" i="1" u="sng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versions.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Group Project – Tragedy #1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54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urved Connector 33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23" idx="3"/>
            <a:endCxn id="24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0956" y="3231423"/>
            <a:ext cx="38330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Prince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pushes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his code changes into the main branch.</a:t>
            </a:r>
          </a:p>
          <a:p>
            <a:endParaRPr lang="en-US" sz="14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If Prince is allowed to push his code, it could seriously ruin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vision and working code.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11772" y="2895373"/>
            <a:ext cx="3623371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NON-IDEAL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799" y="0"/>
            <a:ext cx="6458467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The Group Project – Push vs 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1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86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Feedback</a:t>
            </a:r>
            <a:endParaRPr lang="en-US" dirty="0"/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Remember, Homework #1 is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 / Thursday.</a:t>
            </a:r>
          </a:p>
          <a:p>
            <a:endParaRPr lang="en-US" sz="2200" b="1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Link: </a:t>
            </a:r>
            <a:b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&lt;&lt;&lt;&lt;&lt;INSERT LINK HERE&gt;&gt;&gt;&gt;&gt;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Remember to submit Homework via GitHub (and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Heroku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&lt;&lt;&lt;&lt;&lt;INSERT LINK HERE&gt;&gt;&gt;&gt;&gt;</a:t>
            </a: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8172" y="4191000"/>
            <a:ext cx="8174033" cy="14465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seriously</a:t>
            </a:r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pPr algn="ctr"/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Submit whatever you have! Don’t get a 0.</a:t>
            </a: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(Even if you don’t like what you’ve made.)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6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Group Project – Push vs Pull</a:t>
            </a:r>
          </a:p>
        </p:txBody>
      </p:sp>
      <p:pic>
        <p:nvPicPr>
          <p:cNvPr id="1026" name="Picture 2" descr="http://images.huffingtonpost.com/2015-07-14-1436902565-6235018-SpongeBob_5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0" y="1154008"/>
            <a:ext cx="1741604" cy="144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724400"/>
            <a:ext cx="1239406" cy="15864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462635" y="1061591"/>
            <a:ext cx="324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Main Branch (</a:t>
            </a:r>
            <a:r>
              <a:rPr lang="en-US" b="1" u="sng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Spongebob’s</a:t>
            </a: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5398" y="151250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076" y="150488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54" y="1502873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32" y="1502872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110" y="1502871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/>
          <p:cNvSpPr/>
          <p:nvPr/>
        </p:nvSpPr>
        <p:spPr>
          <a:xfrm>
            <a:off x="2693384" y="242277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13160" y="2419959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893890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149076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59327" y="2426920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Straight Arrow Connector 24"/>
          <p:cNvCxnSpPr>
            <a:stCxn id="15" idx="3"/>
            <a:endCxn id="16" idx="1"/>
          </p:cNvCxnSpPr>
          <p:nvPr/>
        </p:nvCxnSpPr>
        <p:spPr>
          <a:xfrm flipV="1">
            <a:off x="3356233" y="1945299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491911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630893" y="1935667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763267" y="1945298"/>
            <a:ext cx="254843" cy="762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4285" y="1122458"/>
            <a:ext cx="3018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continues programming</a:t>
            </a:r>
            <a:endParaRPr lang="en-US" sz="1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71876" y="5845492"/>
            <a:ext cx="1932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Prince’s Branch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10" descr="Image result for html fi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233" y="4956644"/>
            <a:ext cx="880835" cy="880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5336970" y="3380544"/>
            <a:ext cx="5613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3444734"/>
            <a:ext cx="50399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Because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Spongebob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controls the “master branch”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he must elect to </a:t>
            </a:r>
            <a:r>
              <a:rPr lang="en-US" sz="1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Prince’s Code. All Prince can do is submit a 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“pull request”</a:t>
            </a: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the ideal way to maintain code in version control.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1121" y="3107834"/>
            <a:ext cx="4808079" cy="308628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Ideal Approach – Using Pull Requests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8" name="Curved Connector 37"/>
          <p:cNvCxnSpPr/>
          <p:nvPr/>
        </p:nvCxnSpPr>
        <p:spPr>
          <a:xfrm rot="5400000" flipH="1" flipV="1">
            <a:off x="3965196" y="3664040"/>
            <a:ext cx="2572935" cy="12273"/>
          </a:xfrm>
          <a:prstGeom prst="curvedConnector3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3002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General Steps for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Pull Requests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409304" y="783753"/>
            <a:ext cx="8610599" cy="56170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Create a new branch of on your local computer 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branch &lt;BRANCH NAME&gt;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Checkout that branch (locally) on your machine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checkout &lt;BRANCH NAME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Add / Commit your changes (will automatically save to this branch)</a:t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add –A</a:t>
            </a:r>
            <a:b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commit –m “Comment”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17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Push your branch to GitHub</a:t>
            </a: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17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1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push origin &lt;BRANCH NAME&gt;</a:t>
            </a:r>
          </a:p>
          <a:p>
            <a:pPr marL="757238" lvl="1" indent="-457200">
              <a:buFont typeface="Arial" panose="020B0604020202020204" pitchFamily="34" charset="0"/>
              <a:buAutoNum type="arabicPeriod" startAt="2"/>
            </a:pP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Submit a Pull Request on GitHub</a:t>
            </a: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Other user must accept these changes on GitHub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AutoNum type="arabicPeriod" startAt="2"/>
            </a:pP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700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sz="1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038" lvl="1" indent="0">
              <a:buNone/>
            </a:pPr>
            <a:endParaRPr lang="en-US" sz="1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43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Git</a:t>
            </a:r>
            <a:r>
              <a:rPr lang="en-US" sz="6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Pull Request</a:t>
            </a:r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64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 to take your newfound collaborative </a:t>
            </a:r>
            <a:r>
              <a:rPr lang="en-US" sz="24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git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skills to the real-world. Find a partner and follow the steps sent via slack to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Share each other’s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modifications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a Pull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Accept the Pull Changes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423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Follow our Guide!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38200"/>
            <a:ext cx="3806317" cy="5061146"/>
          </a:xfrm>
          <a:prstGeom prst="rect">
            <a:avLst/>
          </a:prstGeom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4343400" y="2819400"/>
            <a:ext cx="4676503" cy="89264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Step-by-step guide on creating </a:t>
            </a: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Pull Requests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96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Don’t Worry!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We’ll be coming back to this.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won’t need this fully until Week 8.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66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At Home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But practice when you can!</a:t>
            </a:r>
            <a:endParaRPr lang="en-US" sz="4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87215" y="31242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don’t need a partner to submit pull requests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76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0"/>
          <p:cNvSpPr txBox="1">
            <a:spLocks/>
          </p:cNvSpPr>
          <p:nvPr/>
        </p:nvSpPr>
        <p:spPr>
          <a:xfrm>
            <a:off x="304799" y="762000"/>
            <a:ext cx="8740775" cy="55626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Also, remember….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Class Office Hours: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45 minutes before class, 30 minutes after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Virtual Office Hours: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Tue/Wed 6:30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– 8:00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PM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Review In Class Material (Exercises and Slides):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&lt;&lt;&lt;&lt;INSERT LINK&gt;&gt;&gt;</a:t>
            </a:r>
          </a:p>
          <a:p>
            <a:pPr marL="0" indent="0">
              <a:buNone/>
            </a:pP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Re-Watch Class Videos: </a:t>
            </a:r>
          </a:p>
          <a:p>
            <a:pPr marL="300038" lvl="1" indent="0">
              <a:buNone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&lt;&lt;&lt;INSERT LINK&gt;&gt;&gt;&gt;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56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Office Hours + Additional Help 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93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40767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 just one whirlwind week we’ve covered:</a:t>
            </a:r>
          </a:p>
          <a:p>
            <a:endParaRPr lang="en-US" sz="1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Full-Stack Development Conceptually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Terminal /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Bash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HTML Syntax</a:t>
            </a:r>
          </a:p>
          <a:p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Concepts and Commands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Purpose, Syntax, and Styles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Floating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Positioning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Box Model</a:t>
            </a: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Google Dev Tools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How to learn on Your own!!</a:t>
            </a:r>
          </a:p>
        </p:txBody>
      </p:sp>
      <p:pic>
        <p:nvPicPr>
          <p:cNvPr id="8" name="Picture 2" descr="http://cdn.meme.am/instances/6272812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 bwMode="auto">
          <a:xfrm>
            <a:off x="5257800" y="2568273"/>
            <a:ext cx="3886200" cy="3724264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661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10602</TotalTime>
  <Words>1662</Words>
  <Application>Microsoft Office PowerPoint</Application>
  <PresentationFormat>On-screen Show (4:3)</PresentationFormat>
  <Paragraphs>366</Paragraphs>
  <Slides>66</Slides>
  <Notes>35</Notes>
  <HiddenSlides>14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Calibri</vt:lpstr>
      <vt:lpstr>Roboto</vt:lpstr>
      <vt:lpstr>Arial</vt:lpstr>
      <vt:lpstr>Calibri Light</vt:lpstr>
      <vt:lpstr>UCF - Theme</vt:lpstr>
      <vt:lpstr>Unbranded</vt:lpstr>
      <vt:lpstr>UTAustin</vt:lpstr>
      <vt:lpstr>Rutgers - Theme</vt:lpstr>
      <vt:lpstr>Going Live</vt:lpstr>
      <vt:lpstr>Check-Up Session</vt:lpstr>
      <vt:lpstr>Instructor Feedback</vt:lpstr>
      <vt:lpstr>Instructor Feedback</vt:lpstr>
      <vt:lpstr>A Few Admin Things…</vt:lpstr>
      <vt:lpstr>Instructor Feedback</vt:lpstr>
      <vt:lpstr>PowerPoint Presentation</vt:lpstr>
      <vt:lpstr>Recapping</vt:lpstr>
      <vt:lpstr>PowerPoint Presentation</vt:lpstr>
      <vt:lpstr>PowerPoint Presentation</vt:lpstr>
      <vt:lpstr>PowerPoint Presentation</vt:lpstr>
      <vt:lpstr>PowerPoint Presentation</vt:lpstr>
      <vt:lpstr>Pushing and Pulling to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Double Take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PowerPoint Presentation</vt:lpstr>
      <vt:lpstr>CSS Resets</vt:lpstr>
      <vt:lpstr>Loading Multiple CSS Files ***(Very Important!!!)***</vt:lpstr>
      <vt:lpstr>INSTRUCTOR DEMO!</vt:lpstr>
      <vt:lpstr>What Browser?</vt:lpstr>
      <vt:lpstr>Battle of the Browsers</vt:lpstr>
      <vt:lpstr>Reset.css (or Normalize.css)</vt:lpstr>
      <vt:lpstr>INSTRUCTOR DEMO!</vt:lpstr>
      <vt:lpstr>PowerPoint Presentation</vt:lpstr>
      <vt:lpstr>PowerPoint Presentation</vt:lpstr>
      <vt:lpstr>PowerPoint Presentation</vt:lpstr>
      <vt:lpstr>To the Web with Heroku!</vt:lpstr>
      <vt:lpstr>PowerPoint Presentation</vt:lpstr>
      <vt:lpstr>PowerPoint Presentation</vt:lpstr>
      <vt:lpstr>Together Now…</vt:lpstr>
      <vt:lpstr>INSTRUCTOR DEMO!</vt:lpstr>
      <vt:lpstr>PowerPoint Presentation</vt:lpstr>
      <vt:lpstr>Follow our Guide!</vt:lpstr>
      <vt:lpstr>PowerPoint Presentation</vt:lpstr>
      <vt:lpstr>Practice Through Frustration</vt:lpstr>
      <vt:lpstr>Questions?</vt:lpstr>
      <vt:lpstr>Homework 1 - Help?</vt:lpstr>
      <vt:lpstr>EXTRA MATERIAL</vt:lpstr>
      <vt:lpstr>And Back to Git…</vt:lpstr>
      <vt:lpstr>The Group Project</vt:lpstr>
      <vt:lpstr>The Group Project</vt:lpstr>
      <vt:lpstr>The Group Project</vt:lpstr>
      <vt:lpstr>The Group Project – Push vs Pull</vt:lpstr>
      <vt:lpstr>The Group Project – Push vs Pull</vt:lpstr>
      <vt:lpstr>The Group Project – Push vs Pull</vt:lpstr>
      <vt:lpstr>PowerPoint Presentation</vt:lpstr>
      <vt:lpstr>INSTRUCTOR DEMO!</vt:lpstr>
      <vt:lpstr>PowerPoint Presentation</vt:lpstr>
      <vt:lpstr>Follow our Guide!</vt:lpstr>
      <vt:lpstr>Don’t Worry!</vt:lpstr>
      <vt:lpstr>Practice At Home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1434</cp:revision>
  <cp:lastPrinted>2016-01-30T16:23:56Z</cp:lastPrinted>
  <dcterms:created xsi:type="dcterms:W3CDTF">2015-01-20T17:19:00Z</dcterms:created>
  <dcterms:modified xsi:type="dcterms:W3CDTF">2016-04-22T16:33:49Z</dcterms:modified>
</cp:coreProperties>
</file>